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7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36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sz="2800" dirty="0">
                <a:solidFill>
                  <a:srgbClr val="C00000"/>
                </a:solidFill>
                <a:latin typeface="+mj-lt"/>
                <a:cs typeface="Arial" pitchFamily="34" charset="0"/>
              </a:rPr>
              <a:t>Причины отказов НПТ</a:t>
            </a:r>
          </a:p>
        </c:rich>
      </c:tx>
      <c:layout>
        <c:manualLayout>
          <c:xMode val="edge"/>
          <c:yMode val="edge"/>
          <c:x val="5.2790680915333718E-2"/>
          <c:y val="2.131969469749535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Причины отказов НПТ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Коррозия внутренняя</c:v>
                </c:pt>
                <c:pt idx="1">
                  <c:v>Брак строительный</c:v>
                </c:pt>
                <c:pt idx="2">
                  <c:v>Коррозия наружняя</c:v>
                </c:pt>
                <c:pt idx="3">
                  <c:v>Повреждение механическое</c:v>
                </c:pt>
                <c:pt idx="4">
                  <c:v>Другие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</c:v>
                </c:pt>
                <c:pt idx="1">
                  <c:v>7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560613385299533"/>
          <c:y val="0.17129379921259844"/>
          <c:w val="0.38880496010953741"/>
          <c:h val="0.810296125523199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338DCC1-630B-48DF-8CC0-6D88113E17D3}" type="datetimeFigureOut">
              <a:rPr lang="ru-RU" smtClean="0"/>
              <a:pPr/>
              <a:t>20.09.2012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61CECE8-9FC3-4956-98DA-294EB39FE0B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0080" y="242088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«ЛЕТАЮЩИЙ Робот </a:t>
            </a:r>
            <a:r>
              <a:rPr lang="ru-RU" sz="3200" dirty="0" smtClean="0"/>
              <a:t>для диагностики НЕФТЕПРОВОДА»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6478488"/>
            <a:ext cx="7776864" cy="69492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Кононенко Роман Владимирович, аспират.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105273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dirty="0" smtClean="0">
                <a:latin typeface="+mj-lt"/>
                <a:ea typeface="+mj-ea"/>
                <a:cs typeface="+mj-cs"/>
              </a:rPr>
              <a:t>«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УМНИК» - 2012</a:t>
            </a:r>
          </a:p>
        </p:txBody>
      </p:sp>
      <p:pic>
        <p:nvPicPr>
          <p:cNvPr id="1026" name="Рисунок 1" descr="фонд рис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332082" cy="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45224"/>
            <a:ext cx="8229600" cy="13681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+mj-lt"/>
              </a:rPr>
              <a:t>Кононенко Роман Владимирович </a:t>
            </a:r>
          </a:p>
          <a:p>
            <a:pPr algn="ctr">
              <a:buNone/>
            </a:pPr>
            <a:r>
              <a:rPr lang="ru-RU" dirty="0" smtClean="0">
                <a:latin typeface="+mj-lt"/>
              </a:rPr>
              <a:t>Тел. 8-950-052-59-20</a:t>
            </a:r>
          </a:p>
          <a:p>
            <a:pPr algn="ctr">
              <a:buNone/>
            </a:pPr>
            <a:r>
              <a:rPr lang="en-US" dirty="0" smtClean="0">
                <a:latin typeface="+mj-lt"/>
              </a:rPr>
              <a:t>email</a:t>
            </a:r>
            <a:r>
              <a:rPr lang="ru-RU" dirty="0" smtClean="0">
                <a:latin typeface="+mj-lt"/>
              </a:rPr>
              <a:t>: </a:t>
            </a:r>
            <a:r>
              <a:rPr lang="en-US" dirty="0" smtClean="0">
                <a:latin typeface="+mj-lt"/>
              </a:rPr>
              <a:t>istu_politeh@mail.ru</a:t>
            </a:r>
            <a:endParaRPr lang="ru-RU" dirty="0" smtClean="0">
              <a:latin typeface="+mj-lt"/>
            </a:endParaRPr>
          </a:p>
          <a:p>
            <a:pPr algn="ctr">
              <a:buNone/>
            </a:pP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33265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j-lt"/>
              </a:rPr>
              <a:t>Спасибо за внимание!</a:t>
            </a: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402072940"/>
              </p:ext>
            </p:extLst>
          </p:nvPr>
        </p:nvGraphicFramePr>
        <p:xfrm>
          <a:off x="-252536" y="-73152"/>
          <a:ext cx="5328592" cy="3574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07504" y="3469232"/>
            <a:ext cx="4032448" cy="288032"/>
          </a:xfrm>
        </p:spPr>
        <p:txBody>
          <a:bodyPr>
            <a:noAutofit/>
          </a:bodyPr>
          <a:lstStyle/>
          <a:p>
            <a:r>
              <a:rPr lang="ru-RU" sz="1200" dirty="0" smtClean="0"/>
              <a:t>*по данным СГУ за период 2003 – 2007 гг.</a:t>
            </a:r>
            <a:endParaRPr lang="ru-RU" sz="1200" dirty="0"/>
          </a:p>
        </p:txBody>
      </p:sp>
      <p:pic>
        <p:nvPicPr>
          <p:cNvPr id="10" name="Picture 2" descr="C:\Users\rost\Desktop\трешина в покрыт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29352"/>
            <a:ext cx="5788519" cy="29120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7" name="Picture 3" descr="G:\Научная работа\Втулка №1 (брак)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8640"/>
            <a:ext cx="387755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5496" y="-27384"/>
            <a:ext cx="8893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Основные проблемы и пути их решения</a:t>
            </a:r>
          </a:p>
        </p:txBody>
      </p:sp>
      <p:pic>
        <p:nvPicPr>
          <p:cNvPr id="15" name="Picture 2" descr="G:\ГОТОВО.t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2208" y="3717032"/>
            <a:ext cx="4241800" cy="2928937"/>
          </a:xfrm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915" y="928688"/>
            <a:ext cx="302101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D:\Чертежи Иванов А.В\ПОСЛЕДНЕЕ\Картинки для слайдов\Сборка телеги 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3056"/>
            <a:ext cx="39608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:\Чертежи Иванов А.В\ПОСЛЕДНЕЕ\Картинки для слайдов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28688"/>
            <a:ext cx="38893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107504" y="3429000"/>
            <a:ext cx="88931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200" b="1" dirty="0" smtClean="0">
                <a:latin typeface="+mj-lt"/>
              </a:rPr>
              <a:t>Решение: </a:t>
            </a:r>
            <a:r>
              <a:rPr lang="ru-RU" sz="2200" b="1" dirty="0">
                <a:latin typeface="+mj-lt"/>
              </a:rPr>
              <a:t>использовать роботы с пропеллерной тягой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-35496" y="404664"/>
            <a:ext cx="9144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Труднопроходимые и вертикальные участки трубопровода</a:t>
            </a:r>
            <a:endParaRPr lang="ru-RU" sz="20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D:\Фото с Canon\АТК\IMG_03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12568" cy="344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G:\Научная работа\Картинки для презентации\коро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464694" cy="31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99794" y="243805"/>
            <a:ext cx="32486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Испытание конструкций и технологий</a:t>
            </a:r>
            <a:endParaRPr lang="ru-RU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149080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Разработка дефектоскопических устройств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6381328"/>
            <a:ext cx="8229600" cy="278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 оформлении данного слайда используйте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иллюстрации (таблицу)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1" y="116632"/>
            <a:ext cx="9144000" cy="79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dirty="0">
                <a:solidFill>
                  <a:srgbClr val="C00000"/>
                </a:solidFill>
                <a:latin typeface="+mj-lt"/>
                <a:ea typeface="Tahoma Bold"/>
                <a:cs typeface="Tahoma Bold"/>
              </a:rPr>
              <a:t>Конкуренция рынка </a:t>
            </a:r>
            <a:r>
              <a:rPr lang="ru-RU" sz="3200" dirty="0" err="1" smtClean="0">
                <a:solidFill>
                  <a:srgbClr val="C00000"/>
                </a:solidFill>
                <a:latin typeface="+mj-lt"/>
                <a:ea typeface="Tahoma Bold"/>
                <a:cs typeface="Tahoma Bold"/>
              </a:rPr>
              <a:t>теледиагностического</a:t>
            </a:r>
            <a:r>
              <a:rPr lang="ru-RU" sz="3200" dirty="0" smtClean="0">
                <a:solidFill>
                  <a:srgbClr val="C00000"/>
                </a:solidFill>
                <a:latin typeface="+mj-lt"/>
                <a:ea typeface="Tahoma Bold"/>
                <a:cs typeface="Tahoma Bold"/>
              </a:rPr>
              <a:t> оборудования</a:t>
            </a:r>
            <a:endParaRPr lang="ru-RU" sz="3200" dirty="0">
              <a:solidFill>
                <a:srgbClr val="C00000"/>
              </a:solidFill>
              <a:latin typeface="+mj-lt"/>
              <a:ea typeface="Tahoma Bold"/>
              <a:cs typeface="Tahoma Bold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112231"/>
              </p:ext>
            </p:extLst>
          </p:nvPr>
        </p:nvGraphicFramePr>
        <p:xfrm>
          <a:off x="71883" y="923925"/>
          <a:ext cx="8748589" cy="5840637"/>
        </p:xfrm>
        <a:graphic>
          <a:graphicData uri="http://schemas.openxmlformats.org/drawingml/2006/table">
            <a:tbl>
              <a:tblPr/>
              <a:tblGrid>
                <a:gridCol w="1556680"/>
                <a:gridCol w="1192531"/>
                <a:gridCol w="2363093"/>
                <a:gridCol w="3636285"/>
              </a:tblGrid>
              <a:tr h="12466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Аналоги</a:t>
                      </a:r>
                    </a:p>
                  </a:txBody>
                  <a:tcPr marL="64295" marR="64295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aramond" pitchFamily="18" charset="0"/>
                        </a:rPr>
                        <a:t>Где</a:t>
                      </a:r>
                    </a:p>
                  </a:txBody>
                  <a:tcPr marL="64295" marR="64295" marT="32148" marB="321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Сильные стороны, возможности конкурента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Слабые стороны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37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Зевс-технологии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 свои разработки, широко известны в России и за рубежом.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Производят диагностику только горизонтальных участков нефтепровода, максимальная протяженность обследуемого участка 800 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DF9"/>
                    </a:solidFill>
                  </a:tcPr>
                </a:tc>
              </a:tr>
              <a:tr h="17258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C&amp;S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USA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Калифорния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Производят оборудование для теледиагностики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9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Ограниченный радиус применения до 600 м, неспособность диагностики вертикальных участков.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D9F3"/>
                    </a:solidFill>
                  </a:tcPr>
                </a:tc>
              </a:tr>
              <a:tr h="14919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Тарис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Москва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Производят оборудование для теледиагностики и восстановления нефтепроводов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Ограниченный радиус применения до 400 м, неспособность диагностики вертикальных участков.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8221" marR="48221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DF9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33" descr="C:\Users\Roman_irk\Downloads\telediagnostik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888"/>
            <a:ext cx="9048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4" descr="C:\Users\Roman_irk\Downloads\p4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39" y="3925292"/>
            <a:ext cx="1368425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6" descr="http://www.taris.ru/pages/product/product_002_clip_image0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77" y="5661248"/>
            <a:ext cx="132238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8614"/>
            <a:ext cx="8784976" cy="15701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Перспектива коммерциализации результата НИОКР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645024" y="-531440"/>
            <a:ext cx="4536504" cy="8352928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Ежегодно в России вводится в эксплуатацию около 2 </a:t>
            </a:r>
            <a:r>
              <a:rPr lang="ru-RU" sz="2400" dirty="0" err="1" smtClean="0"/>
              <a:t>тыс</a:t>
            </a:r>
            <a:r>
              <a:rPr lang="ru-RU" sz="2400" dirty="0" smtClean="0"/>
              <a:t> км трубопроводов требующих проведения теледиагностики перед началом эксплуатации, стоимость теледиагностики 1км трубы составляет 200 тыс. рублей. Основными заказчиками на данном рынке выступают нефтедобывающие и </a:t>
            </a:r>
            <a:r>
              <a:rPr lang="ru-RU" sz="2400" dirty="0" err="1" smtClean="0"/>
              <a:t>нефтетранспортные</a:t>
            </a:r>
            <a:r>
              <a:rPr lang="ru-RU" sz="2400" dirty="0" smtClean="0"/>
              <a:t> компании. Объем рынка в 2011 по </a:t>
            </a:r>
            <a:r>
              <a:rPr lang="ru-RU" sz="2400" dirty="0" err="1" smtClean="0"/>
              <a:t>теледиагностике</a:t>
            </a:r>
            <a:r>
              <a:rPr lang="ru-RU" sz="2400" dirty="0" smtClean="0"/>
              <a:t> составил 400 млн. рублей Стоимость диагностики 1 км. трубы и формирование отчета о его состоянии составляет 200 тыс. рублей. Себестоимость одного диагностического робота, без учета интеллектуальных затрат, составляет 500тыс. рублей. Планируется продажа оборудования сервисным компаниям занимающимся </a:t>
            </a:r>
            <a:r>
              <a:rPr lang="ru-RU" sz="2400" dirty="0" err="1" smtClean="0"/>
              <a:t>теледиагностикой</a:t>
            </a:r>
            <a:r>
              <a:rPr lang="ru-RU" sz="2400" dirty="0" smtClean="0"/>
              <a:t> и предоставление услуг по теледиагностики.</a:t>
            </a:r>
            <a:r>
              <a:rPr lang="ru-RU" sz="2800" dirty="0" smtClean="0"/>
              <a:t>. </a:t>
            </a:r>
            <a:r>
              <a:rPr lang="ru-RU" sz="2800" dirty="0" smtClean="0">
                <a:solidFill>
                  <a:srgbClr val="FF0000"/>
                </a:solidFill>
              </a:rPr>
              <a:t>Обозначьте потенциального </a:t>
            </a:r>
            <a:r>
              <a:rPr lang="ru-RU" sz="2800" dirty="0">
                <a:solidFill>
                  <a:srgbClr val="FF0000"/>
                </a:solidFill>
              </a:rPr>
              <a:t>потребителя, </a:t>
            </a:r>
            <a:r>
              <a:rPr lang="ru-RU" sz="2800" dirty="0" smtClean="0">
                <a:solidFill>
                  <a:srgbClr val="FF0000"/>
                </a:solidFill>
              </a:rPr>
              <a:t>наличие рисков </a:t>
            </a:r>
            <a:r>
              <a:rPr lang="ru-RU" sz="2800" dirty="0">
                <a:solidFill>
                  <a:srgbClr val="FF0000"/>
                </a:solidFill>
              </a:rPr>
              <a:t>коммерциализации и мер их </a:t>
            </a:r>
            <a:r>
              <a:rPr lang="ru-RU" sz="2800" dirty="0" smtClean="0">
                <a:solidFill>
                  <a:srgbClr val="FF0000"/>
                </a:solidFill>
              </a:rPr>
              <a:t>снижения, наличие конкурентов, дайте информацию о ценах на Ваш продукт и на продукцию конкурентов, укажите себестоимость Вашего продукта, объем рынка.</a:t>
            </a:r>
            <a:endParaRPr lang="ru-RU" sz="2800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rost\Desktop\omt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2" y="1628800"/>
            <a:ext cx="4782532" cy="35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ost\Desktop\14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48" y="443711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st\Desktop\1407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665984" cy="27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58614"/>
            <a:ext cx="8229600" cy="706090"/>
          </a:xfrm>
        </p:spPr>
        <p:txBody>
          <a:bodyPr>
            <a:normAutofit/>
          </a:bodyPr>
          <a:lstStyle/>
          <a:p>
            <a:r>
              <a:rPr lang="ru-RU" dirty="0" smtClean="0"/>
              <a:t>План реализации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692696"/>
            <a:ext cx="871296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200" dirty="0">
                <a:solidFill>
                  <a:srgbClr val="C00000"/>
                </a:solidFill>
              </a:rPr>
              <a:t>Для создания действующего промышленного </a:t>
            </a:r>
            <a:r>
              <a:rPr lang="ru-RU" sz="3200" dirty="0" smtClean="0">
                <a:solidFill>
                  <a:srgbClr val="C00000"/>
                </a:solidFill>
              </a:rPr>
              <a:t>образца необходимо:</a:t>
            </a:r>
            <a:r>
              <a:rPr lang="ru-RU" sz="3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Завершить </a:t>
            </a:r>
            <a:r>
              <a:rPr lang="ru-RU" sz="2400" dirty="0"/>
              <a:t>этап </a:t>
            </a:r>
            <a:r>
              <a:rPr lang="ru-RU" sz="2400" dirty="0" smtClean="0"/>
              <a:t>ОКР;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Окончательно </a:t>
            </a:r>
            <a:r>
              <a:rPr lang="ru-RU" sz="2400" dirty="0"/>
              <a:t>определится с типом используемых </a:t>
            </a:r>
            <a:r>
              <a:rPr lang="ru-RU" sz="2400" dirty="0" smtClean="0"/>
              <a:t>движителей;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Подобрать </a:t>
            </a:r>
            <a:r>
              <a:rPr lang="ru-RU" sz="2400" dirty="0"/>
              <a:t>оптимальный вид </a:t>
            </a:r>
            <a:r>
              <a:rPr lang="ru-RU" sz="2400" dirty="0" smtClean="0"/>
              <a:t>радиоуправления; 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Изготовить </a:t>
            </a:r>
            <a:r>
              <a:rPr lang="ru-RU" sz="2400" dirty="0"/>
              <a:t>несущие элементы </a:t>
            </a:r>
            <a:r>
              <a:rPr lang="ru-RU" sz="2400" dirty="0" smtClean="0"/>
              <a:t>конструкции;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Произвести испытания конечного продукта.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5536" y="4308772"/>
            <a:ext cx="872816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Направления использования инвестиций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Проведение ОКР по созданию диагностического </a:t>
            </a:r>
            <a:r>
              <a:rPr lang="ru-RU" sz="2400" dirty="0" smtClean="0"/>
              <a:t>робота;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Испытание прототипа в лабораторных </a:t>
            </a:r>
            <a:r>
              <a:rPr lang="ru-RU" sz="2400" dirty="0" smtClean="0"/>
              <a:t>условиях;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/>
              <a:t>Приобретение комплектующих и расходных </a:t>
            </a:r>
            <a:r>
              <a:rPr lang="ru-RU" sz="2400" dirty="0" smtClean="0"/>
              <a:t>материалов;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Производство образцов конечного продукта.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404664"/>
            <a:ext cx="8291264" cy="1371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Календарный план выполнения НИОКР.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1-й </a:t>
            </a:r>
            <a:r>
              <a:rPr lang="ru-RU" b="1" dirty="0"/>
              <a:t>год проекта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64620"/>
              </p:ext>
            </p:extLst>
          </p:nvPr>
        </p:nvGraphicFramePr>
        <p:xfrm>
          <a:off x="251520" y="2564904"/>
          <a:ext cx="8496941" cy="3744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6747"/>
                <a:gridCol w="2922537"/>
                <a:gridCol w="2399791"/>
                <a:gridCol w="2399791"/>
                <a:gridCol w="98075"/>
              </a:tblGrid>
              <a:tr h="10876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№ этапа</a:t>
                      </a:r>
                      <a:endParaRPr lang="ru-RU" sz="14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Наименование работ по основным этапам НИОКР</a:t>
                      </a:r>
                      <a:endParaRPr lang="ru-RU" sz="14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Сроки выполнения работ (мес.)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Стоимость этапа, руб.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 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349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1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Патентный поиск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2</a:t>
                      </a:r>
                      <a:endParaRPr lang="ru-RU" sz="14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30000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 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6345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2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Проектирование конструкций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3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40000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 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634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3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Создание прототипов конструкций и агрегатов</a:t>
                      </a:r>
                      <a:endParaRPr lang="ru-RU" sz="14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4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90000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 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634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4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Первичные испытания конструкций и агрегатов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3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40000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 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  <a:tr h="402998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Итого</a:t>
                      </a:r>
                      <a:endParaRPr lang="ru-RU" sz="14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</a:rPr>
                        <a:t>200 000</a:t>
                      </a:r>
                      <a:endParaRPr lang="ru-RU" sz="14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</a:rPr>
                        <a:t> </a:t>
                      </a:r>
                      <a:endParaRPr lang="ru-RU" sz="14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25400" marR="25400" marT="25400" marB="254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57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st\Desktop\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0" y="1239132"/>
            <a:ext cx="2758365" cy="319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Партнеры, заинтересованные организации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C:\Users\rost\Desktop\tnk-b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864" y="1396900"/>
            <a:ext cx="4676343" cy="31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ost\Desktop\transnef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725" y="3901952"/>
            <a:ext cx="2956048" cy="2956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652</TotalTime>
  <Words>414</Words>
  <Application>Microsoft Office PowerPoint</Application>
  <PresentationFormat>Экран (4:3)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«ЛЕТАЮЩИЙ Робот для диагностики НЕФТЕПРОВОДА»</vt:lpstr>
      <vt:lpstr>*по данным СГУ за период 2003 – 2007 гг.</vt:lpstr>
      <vt:lpstr>Презентация PowerPoint</vt:lpstr>
      <vt:lpstr>Презентация PowerPoint</vt:lpstr>
      <vt:lpstr>Презентация PowerPoint</vt:lpstr>
      <vt:lpstr>Перспектива коммерциализации результата НИОКР</vt:lpstr>
      <vt:lpstr>План реализации</vt:lpstr>
      <vt:lpstr>Календарный план выполнения НИОКР.  1-й год проекта</vt:lpstr>
      <vt:lpstr>Партнеры, заинтересованные организации </vt:lpstr>
      <vt:lpstr>Презентация PowerPoint</vt:lpstr>
    </vt:vector>
  </TitlesOfParts>
  <Company>FASIE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ilushkina</dc:creator>
  <cp:lastModifiedBy>rost</cp:lastModifiedBy>
  <cp:revision>74</cp:revision>
  <dcterms:created xsi:type="dcterms:W3CDTF">2012-03-28T05:25:26Z</dcterms:created>
  <dcterms:modified xsi:type="dcterms:W3CDTF">2012-09-19T23:34:13Z</dcterms:modified>
</cp:coreProperties>
</file>